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6" r:id="rId4"/>
    <p:sldId id="258" r:id="rId5"/>
    <p:sldId id="267" r:id="rId6"/>
    <p:sldId id="280" r:id="rId7"/>
    <p:sldId id="281" r:id="rId8"/>
    <p:sldId id="265" r:id="rId9"/>
    <p:sldId id="259" r:id="rId10"/>
    <p:sldId id="261" r:id="rId11"/>
    <p:sldId id="260" r:id="rId12"/>
    <p:sldId id="269" r:id="rId13"/>
    <p:sldId id="257" r:id="rId14"/>
    <p:sldId id="270" r:id="rId15"/>
    <p:sldId id="268" r:id="rId16"/>
    <p:sldId id="272" r:id="rId17"/>
    <p:sldId id="271" r:id="rId18"/>
    <p:sldId id="263" r:id="rId19"/>
    <p:sldId id="274" r:id="rId20"/>
    <p:sldId id="282" r:id="rId21"/>
    <p:sldId id="283" r:id="rId22"/>
    <p:sldId id="278" r:id="rId23"/>
    <p:sldId id="277" r:id="rId24"/>
  </p:sldIdLst>
  <p:sldSz cx="9144000" cy="6858000" type="screen4x3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kita\employment\emp_2009-10-new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kita\12th%20Plan\emp%20trend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kita\employment\emp_2009-10-new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kita\employment\emp_2009-10-new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kita\employment\emp_2009-10-new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kita\employment\emp_2009-10-new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kita\employment\emp_2009-10-ne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Change in emp (in mn)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08512274891849"/>
          <c:y val="4.7446649355054403E-2"/>
          <c:w val="0.89035345581802261"/>
          <c:h val="0.7898604247054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Sheet9!$B$23</c:f>
              <c:strCache>
                <c:ptCount val="1"/>
                <c:pt idx="0">
                  <c:v>1999-00-2004-5 </c:v>
                </c:pt>
              </c:strCache>
            </c:strRef>
          </c:tx>
          <c:invertIfNegative val="0"/>
          <c:cat>
            <c:strRef>
              <c:f>Sheet9!$A$24:$A$28</c:f>
              <c:strCache>
                <c:ptCount val="5"/>
                <c:pt idx="0">
                  <c:v>Agriculture </c:v>
                </c:pt>
                <c:pt idx="1">
                  <c:v>Manufacturing </c:v>
                </c:pt>
                <c:pt idx="2">
                  <c:v>Non manufacturing  </c:v>
                </c:pt>
                <c:pt idx="3">
                  <c:v>Services </c:v>
                </c:pt>
                <c:pt idx="4">
                  <c:v>Total </c:v>
                </c:pt>
              </c:strCache>
            </c:strRef>
          </c:cat>
          <c:val>
            <c:numRef>
              <c:f>Sheet9!$B$24:$B$28</c:f>
              <c:numCache>
                <c:formatCode>0.0</c:formatCode>
                <c:ptCount val="5"/>
                <c:pt idx="0">
                  <c:v>21.25</c:v>
                </c:pt>
                <c:pt idx="1">
                  <c:v>11.719999999999999</c:v>
                </c:pt>
                <c:pt idx="2">
                  <c:v>9.11</c:v>
                </c:pt>
                <c:pt idx="3">
                  <c:v>18.77</c:v>
                </c:pt>
                <c:pt idx="4">
                  <c:v>60.7</c:v>
                </c:pt>
              </c:numCache>
            </c:numRef>
          </c:val>
        </c:ser>
        <c:ser>
          <c:idx val="1"/>
          <c:order val="1"/>
          <c:tx>
            <c:strRef>
              <c:f>Sheet9!$C$23</c:f>
              <c:strCache>
                <c:ptCount val="1"/>
                <c:pt idx="0">
                  <c:v>2004-5-2009-10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701E-2"/>
                  <c:y val="0.20484038424529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03E-2"/>
                  <c:y val="0.12065940441846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Sheet9!$A$24:$A$28</c:f>
              <c:strCache>
                <c:ptCount val="5"/>
                <c:pt idx="0">
                  <c:v>Agriculture </c:v>
                </c:pt>
                <c:pt idx="1">
                  <c:v>Manufacturing </c:v>
                </c:pt>
                <c:pt idx="2">
                  <c:v>Non manufacturing  </c:v>
                </c:pt>
                <c:pt idx="3">
                  <c:v>Services </c:v>
                </c:pt>
                <c:pt idx="4">
                  <c:v>Total </c:v>
                </c:pt>
              </c:strCache>
            </c:strRef>
          </c:cat>
          <c:val>
            <c:numRef>
              <c:f>Sheet9!$C$24:$C$28</c:f>
              <c:numCache>
                <c:formatCode>0.0</c:formatCode>
                <c:ptCount val="5"/>
                <c:pt idx="0">
                  <c:v>-14.08</c:v>
                </c:pt>
                <c:pt idx="1">
                  <c:v>-5.03</c:v>
                </c:pt>
                <c:pt idx="2">
                  <c:v>18.32</c:v>
                </c:pt>
                <c:pt idx="3">
                  <c:v>3.53</c:v>
                </c:pt>
                <c:pt idx="4">
                  <c:v>2.7600000000000002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276480"/>
        <c:axId val="32278016"/>
      </c:barChart>
      <c:catAx>
        <c:axId val="3227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32278016"/>
        <c:crosses val="autoZero"/>
        <c:auto val="1"/>
        <c:lblAlgn val="ctr"/>
        <c:lblOffset val="100"/>
        <c:noMultiLvlLbl val="0"/>
      </c:catAx>
      <c:valAx>
        <c:axId val="3227801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32276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650257458275738"/>
          <c:y val="0.12785075447514818"/>
          <c:w val="0.34735306524184623"/>
          <c:h val="0.123294202802807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WF!$C$35</c:f>
              <c:strCache>
                <c:ptCount val="1"/>
                <c:pt idx="0">
                  <c:v>1994-2000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WF!$D$34:$F$34</c:f>
              <c:strCache>
                <c:ptCount val="3"/>
                <c:pt idx="0">
                  <c:v>PS</c:v>
                </c:pt>
                <c:pt idx="1">
                  <c:v>SS</c:v>
                </c:pt>
                <c:pt idx="2">
                  <c:v>PS+SS</c:v>
                </c:pt>
              </c:strCache>
            </c:strRef>
          </c:cat>
          <c:val>
            <c:numRef>
              <c:f>WF!$D$35:$F$35</c:f>
              <c:numCache>
                <c:formatCode>General</c:formatCode>
                <c:ptCount val="3"/>
                <c:pt idx="0">
                  <c:v>32.5</c:v>
                </c:pt>
                <c:pt idx="1">
                  <c:v>-8.7999999999999847</c:v>
                </c:pt>
                <c:pt idx="2">
                  <c:v>23.700000000000042</c:v>
                </c:pt>
              </c:numCache>
            </c:numRef>
          </c:val>
        </c:ser>
        <c:ser>
          <c:idx val="1"/>
          <c:order val="1"/>
          <c:tx>
            <c:strRef>
              <c:f>WF!$C$36</c:f>
              <c:strCache>
                <c:ptCount val="1"/>
                <c:pt idx="0">
                  <c:v>2000-2005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WF!$D$34:$F$34</c:f>
              <c:strCache>
                <c:ptCount val="3"/>
                <c:pt idx="0">
                  <c:v>PS</c:v>
                </c:pt>
                <c:pt idx="1">
                  <c:v>SS</c:v>
                </c:pt>
                <c:pt idx="2">
                  <c:v>PS+SS</c:v>
                </c:pt>
              </c:strCache>
            </c:strRef>
          </c:cat>
          <c:val>
            <c:numRef>
              <c:f>WF!$D$36:$F$36</c:f>
              <c:numCache>
                <c:formatCode>General</c:formatCode>
                <c:ptCount val="3"/>
                <c:pt idx="0">
                  <c:v>48.300000000000061</c:v>
                </c:pt>
                <c:pt idx="1">
                  <c:v>11.700000000000003</c:v>
                </c:pt>
                <c:pt idx="2">
                  <c:v>59.99999999999995</c:v>
                </c:pt>
              </c:numCache>
            </c:numRef>
          </c:val>
        </c:ser>
        <c:ser>
          <c:idx val="2"/>
          <c:order val="2"/>
          <c:tx>
            <c:strRef>
              <c:f>WF!$C$37</c:f>
              <c:strCache>
                <c:ptCount val="1"/>
                <c:pt idx="0">
                  <c:v>2005-2010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WF!$D$34:$F$34</c:f>
              <c:strCache>
                <c:ptCount val="3"/>
                <c:pt idx="0">
                  <c:v>PS</c:v>
                </c:pt>
                <c:pt idx="1">
                  <c:v>SS</c:v>
                </c:pt>
                <c:pt idx="2">
                  <c:v>PS+SS</c:v>
                </c:pt>
              </c:strCache>
            </c:strRef>
          </c:cat>
          <c:val>
            <c:numRef>
              <c:f>WF!$D$37:$F$37</c:f>
              <c:numCache>
                <c:formatCode>General</c:formatCode>
                <c:ptCount val="3"/>
                <c:pt idx="0">
                  <c:v>13.099999999999968</c:v>
                </c:pt>
                <c:pt idx="1">
                  <c:v>-10.8</c:v>
                </c:pt>
                <c:pt idx="2">
                  <c:v>2.3000000000000678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719616"/>
        <c:axId val="32721152"/>
      </c:barChart>
      <c:catAx>
        <c:axId val="32719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721152"/>
        <c:crosses val="autoZero"/>
        <c:auto val="1"/>
        <c:lblAlgn val="ctr"/>
        <c:lblOffset val="100"/>
        <c:noMultiLvlLbl val="0"/>
      </c:catAx>
      <c:valAx>
        <c:axId val="32721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27196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346157388221211"/>
          <c:y val="7.5762898583770694E-2"/>
          <c:w val="0.75627918220748724"/>
          <c:h val="5.4713671922124001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Shares in total employment by Sector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Sheet9!$H$65</c:f>
              <c:strCache>
                <c:ptCount val="1"/>
                <c:pt idx="0">
                  <c:v>1999-2000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Sheet9!$G$66:$G$69</c:f>
              <c:strCache>
                <c:ptCount val="4"/>
                <c:pt idx="0">
                  <c:v>Agriculture </c:v>
                </c:pt>
                <c:pt idx="1">
                  <c:v>Manufacturing </c:v>
                </c:pt>
                <c:pt idx="2">
                  <c:v>Non manufacturing  </c:v>
                </c:pt>
                <c:pt idx="3">
                  <c:v>Services </c:v>
                </c:pt>
              </c:strCache>
            </c:strRef>
          </c:cat>
          <c:val>
            <c:numRef>
              <c:f>Sheet9!$H$66:$H$69</c:f>
              <c:numCache>
                <c:formatCode>0</c:formatCode>
                <c:ptCount val="4"/>
                <c:pt idx="0">
                  <c:v>59.9</c:v>
                </c:pt>
                <c:pt idx="1">
                  <c:v>11.1</c:v>
                </c:pt>
                <c:pt idx="2">
                  <c:v>5.3</c:v>
                </c:pt>
                <c:pt idx="3">
                  <c:v>23.7</c:v>
                </c:pt>
              </c:numCache>
            </c:numRef>
          </c:val>
        </c:ser>
        <c:ser>
          <c:idx val="1"/>
          <c:order val="1"/>
          <c:tx>
            <c:strRef>
              <c:f>Sheet9!$I$65</c:f>
              <c:strCache>
                <c:ptCount val="1"/>
                <c:pt idx="0">
                  <c:v>2009-10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Sheet9!$G$66:$G$69</c:f>
              <c:strCache>
                <c:ptCount val="4"/>
                <c:pt idx="0">
                  <c:v>Agriculture </c:v>
                </c:pt>
                <c:pt idx="1">
                  <c:v>Manufacturing </c:v>
                </c:pt>
                <c:pt idx="2">
                  <c:v>Non manufacturing  </c:v>
                </c:pt>
                <c:pt idx="3">
                  <c:v>Services </c:v>
                </c:pt>
              </c:strCache>
            </c:strRef>
          </c:cat>
          <c:val>
            <c:numRef>
              <c:f>Sheet9!$I$66:$I$69</c:f>
              <c:numCache>
                <c:formatCode>0</c:formatCode>
                <c:ptCount val="4"/>
                <c:pt idx="0">
                  <c:v>53.2</c:v>
                </c:pt>
                <c:pt idx="1">
                  <c:v>11</c:v>
                </c:pt>
                <c:pt idx="2">
                  <c:v>10.5</c:v>
                </c:pt>
                <c:pt idx="3">
                  <c:v>25.3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765824"/>
        <c:axId val="32767360"/>
      </c:barChart>
      <c:catAx>
        <c:axId val="32765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2767360"/>
        <c:crosses val="autoZero"/>
        <c:auto val="1"/>
        <c:lblAlgn val="ctr"/>
        <c:lblOffset val="100"/>
        <c:noMultiLvlLbl val="0"/>
      </c:catAx>
      <c:valAx>
        <c:axId val="3276736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32765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273788869611623"/>
          <c:y val="0.38032952994302704"/>
          <c:w val="0.33776312335958075"/>
          <c:h val="8.371719160105001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Shares in total output by Sector</a:t>
            </a:r>
            <a:endParaRPr lang="en-US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Sheet9!$K$65</c:f>
              <c:strCache>
                <c:ptCount val="1"/>
                <c:pt idx="0">
                  <c:v>1999-2000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Sheet9!$J$66:$J$69</c:f>
              <c:strCache>
                <c:ptCount val="4"/>
                <c:pt idx="0">
                  <c:v>Agriculture </c:v>
                </c:pt>
                <c:pt idx="1">
                  <c:v>Manufacturing </c:v>
                </c:pt>
                <c:pt idx="2">
                  <c:v>Non manufacturing  </c:v>
                </c:pt>
                <c:pt idx="3">
                  <c:v>Services </c:v>
                </c:pt>
              </c:strCache>
            </c:strRef>
          </c:cat>
          <c:val>
            <c:numRef>
              <c:f>Sheet9!$K$66:$K$69</c:f>
              <c:numCache>
                <c:formatCode>0</c:formatCode>
                <c:ptCount val="4"/>
                <c:pt idx="0">
                  <c:v>23.8</c:v>
                </c:pt>
                <c:pt idx="1">
                  <c:v>15.5</c:v>
                </c:pt>
                <c:pt idx="2">
                  <c:v>11.8</c:v>
                </c:pt>
                <c:pt idx="3">
                  <c:v>48.9</c:v>
                </c:pt>
              </c:numCache>
            </c:numRef>
          </c:val>
        </c:ser>
        <c:ser>
          <c:idx val="1"/>
          <c:order val="1"/>
          <c:tx>
            <c:strRef>
              <c:f>Sheet9!$L$65</c:f>
              <c:strCache>
                <c:ptCount val="1"/>
                <c:pt idx="0">
                  <c:v>2009-10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Sheet9!$J$66:$J$69</c:f>
              <c:strCache>
                <c:ptCount val="4"/>
                <c:pt idx="0">
                  <c:v>Agriculture </c:v>
                </c:pt>
                <c:pt idx="1">
                  <c:v>Manufacturing </c:v>
                </c:pt>
                <c:pt idx="2">
                  <c:v>Non manufacturing  </c:v>
                </c:pt>
                <c:pt idx="3">
                  <c:v>Services </c:v>
                </c:pt>
              </c:strCache>
            </c:strRef>
          </c:cat>
          <c:val>
            <c:numRef>
              <c:f>Sheet9!$L$66:$L$69</c:f>
              <c:numCache>
                <c:formatCode>0</c:formatCode>
                <c:ptCount val="4"/>
                <c:pt idx="0">
                  <c:v>14.6</c:v>
                </c:pt>
                <c:pt idx="1">
                  <c:v>15.9</c:v>
                </c:pt>
                <c:pt idx="2">
                  <c:v>12.2</c:v>
                </c:pt>
                <c:pt idx="3">
                  <c:v>57.3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331520"/>
        <c:axId val="38333056"/>
      </c:barChart>
      <c:catAx>
        <c:axId val="38331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8333056"/>
        <c:crosses val="autoZero"/>
        <c:auto val="1"/>
        <c:lblAlgn val="ctr"/>
        <c:lblOffset val="100"/>
        <c:noMultiLvlLbl val="0"/>
      </c:catAx>
      <c:valAx>
        <c:axId val="38333056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38331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111832895888094"/>
          <c:y val="0.38425925925925986"/>
          <c:w val="0.33776312335958075"/>
          <c:h val="8.371719160105001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0170603674543E-2"/>
          <c:y val="3.0866366089684412E-2"/>
          <c:w val="0.90940791776027996"/>
          <c:h val="0.86998741924921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Sheet9!$G$1</c:f>
              <c:strCache>
                <c:ptCount val="1"/>
                <c:pt idx="0">
                  <c:v>1999-00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Sheet9!$F$2:$F$4</c:f>
              <c:strCache>
                <c:ptCount val="3"/>
                <c:pt idx="0">
                  <c:v>Self Employed </c:v>
                </c:pt>
                <c:pt idx="1">
                  <c:v>Regular wage/ salaried employee </c:v>
                </c:pt>
                <c:pt idx="2">
                  <c:v>Casual  labour </c:v>
                </c:pt>
              </c:strCache>
            </c:strRef>
          </c:cat>
          <c:val>
            <c:numRef>
              <c:f>Sheet9!$G$2:$G$4</c:f>
              <c:numCache>
                <c:formatCode>0</c:formatCode>
                <c:ptCount val="3"/>
                <c:pt idx="0">
                  <c:v>52.614379084967325</c:v>
                </c:pt>
                <c:pt idx="1">
                  <c:v>14.630467571644052</c:v>
                </c:pt>
                <c:pt idx="2">
                  <c:v>32.755153343388663</c:v>
                </c:pt>
              </c:numCache>
            </c:numRef>
          </c:val>
        </c:ser>
        <c:ser>
          <c:idx val="1"/>
          <c:order val="1"/>
          <c:tx>
            <c:strRef>
              <c:f>Sheet9!$H$1</c:f>
              <c:strCache>
                <c:ptCount val="1"/>
                <c:pt idx="0">
                  <c:v>2004-05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Sheet9!$F$2:$F$4</c:f>
              <c:strCache>
                <c:ptCount val="3"/>
                <c:pt idx="0">
                  <c:v>Self Employed </c:v>
                </c:pt>
                <c:pt idx="1">
                  <c:v>Regular wage/ salaried employee </c:v>
                </c:pt>
                <c:pt idx="2">
                  <c:v>Casual  labour </c:v>
                </c:pt>
              </c:strCache>
            </c:strRef>
          </c:cat>
          <c:val>
            <c:numRef>
              <c:f>Sheet9!$H$2:$H$4</c:f>
              <c:numCache>
                <c:formatCode>0</c:formatCode>
                <c:ptCount val="3"/>
                <c:pt idx="0">
                  <c:v>56.443861948449104</c:v>
                </c:pt>
                <c:pt idx="1">
                  <c:v>15.224989078200094</c:v>
                </c:pt>
                <c:pt idx="2">
                  <c:v>28.331148973350807</c:v>
                </c:pt>
              </c:numCache>
            </c:numRef>
          </c:val>
        </c:ser>
        <c:ser>
          <c:idx val="2"/>
          <c:order val="2"/>
          <c:tx>
            <c:strRef>
              <c:f>Sheet9!$I$1</c:f>
              <c:strCache>
                <c:ptCount val="1"/>
                <c:pt idx="0">
                  <c:v>2009-10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Sheet9!$F$2:$F$4</c:f>
              <c:strCache>
                <c:ptCount val="3"/>
                <c:pt idx="0">
                  <c:v>Self Employed </c:v>
                </c:pt>
                <c:pt idx="1">
                  <c:v>Regular wage/ salaried employee </c:v>
                </c:pt>
                <c:pt idx="2">
                  <c:v>Casual  labour </c:v>
                </c:pt>
              </c:strCache>
            </c:strRef>
          </c:cat>
          <c:val>
            <c:numRef>
              <c:f>Sheet9!$I$2:$I$4</c:f>
              <c:numCache>
                <c:formatCode>0</c:formatCode>
                <c:ptCount val="3"/>
                <c:pt idx="0">
                  <c:v>50.686125027227177</c:v>
                </c:pt>
                <c:pt idx="1">
                  <c:v>16.358091918971887</c:v>
                </c:pt>
                <c:pt idx="2">
                  <c:v>32.955783053800857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622336"/>
        <c:axId val="38623872"/>
      </c:barChart>
      <c:catAx>
        <c:axId val="38622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8623872"/>
        <c:crosses val="autoZero"/>
        <c:auto val="1"/>
        <c:lblAlgn val="ctr"/>
        <c:lblOffset val="100"/>
        <c:noMultiLvlLbl val="0"/>
      </c:catAx>
      <c:valAx>
        <c:axId val="3862387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3862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450962379702578"/>
          <c:y val="7.5593431849405937E-2"/>
          <c:w val="0.1877125984251973"/>
          <c:h val="0.1641410157663719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Workers</a:t>
            </a:r>
            <a:r>
              <a:rPr lang="en-US" baseline="0"/>
              <a:t> in non-agricultural enterprises, by size of emp (%)</a:t>
            </a:r>
            <a:endParaRPr lang="en-US"/>
          </a:p>
        </c:rich>
      </c:tx>
      <c:layout>
        <c:manualLayout>
          <c:xMode val="edge"/>
          <c:yMode val="edge"/>
          <c:x val="0.27216666666666711"/>
          <c:y val="4.240282685512385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5779573605930831E-2"/>
          <c:y val="0.12276638646104424"/>
          <c:w val="0.88790463692038568"/>
          <c:h val="0.77591703156146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Sheet9!$B$75</c:f>
              <c:strCache>
                <c:ptCount val="1"/>
                <c:pt idx="0">
                  <c:v>2004- 05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Sheet9!$A$76:$A$78</c:f>
              <c:strCache>
                <c:ptCount val="3"/>
                <c:pt idx="0">
                  <c:v>Less than 10</c:v>
                </c:pt>
                <c:pt idx="1">
                  <c:v>10 &amp; above but less than 20 </c:v>
                </c:pt>
                <c:pt idx="2">
                  <c:v>20 &amp; above </c:v>
                </c:pt>
              </c:strCache>
            </c:strRef>
          </c:cat>
          <c:val>
            <c:numRef>
              <c:f>Sheet9!$B$76:$B$78</c:f>
              <c:numCache>
                <c:formatCode>General</c:formatCode>
                <c:ptCount val="3"/>
                <c:pt idx="0">
                  <c:v>82.300000000000011</c:v>
                </c:pt>
                <c:pt idx="1">
                  <c:v>5.8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Sheet9!$C$75</c:f>
              <c:strCache>
                <c:ptCount val="1"/>
                <c:pt idx="0">
                  <c:v>2009 -10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Sheet9!$A$76:$A$78</c:f>
              <c:strCache>
                <c:ptCount val="3"/>
                <c:pt idx="0">
                  <c:v>Less than 10</c:v>
                </c:pt>
                <c:pt idx="1">
                  <c:v>10 &amp; above but less than 20 </c:v>
                </c:pt>
                <c:pt idx="2">
                  <c:v>20 &amp; above </c:v>
                </c:pt>
              </c:strCache>
            </c:strRef>
          </c:cat>
          <c:val>
            <c:numRef>
              <c:f>Sheet9!$C$76:$C$78</c:f>
              <c:numCache>
                <c:formatCode>General</c:formatCode>
                <c:ptCount val="3"/>
                <c:pt idx="0">
                  <c:v>76.099999999999994</c:v>
                </c:pt>
                <c:pt idx="1">
                  <c:v>6.8</c:v>
                </c:pt>
                <c:pt idx="2">
                  <c:v>17.100000000000001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405632"/>
        <c:axId val="38407168"/>
      </c:barChart>
      <c:catAx>
        <c:axId val="38405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8407168"/>
        <c:crosses val="autoZero"/>
        <c:auto val="1"/>
        <c:lblAlgn val="ctr"/>
        <c:lblOffset val="100"/>
        <c:noMultiLvlLbl val="0"/>
      </c:catAx>
      <c:valAx>
        <c:axId val="38407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4056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8929594327024944"/>
          <c:y val="0.34233606026740893"/>
          <c:w val="0.51070405672975083"/>
          <c:h val="6.103365428167538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Sheet9!$G$51</c:f>
              <c:strCache>
                <c:ptCount val="1"/>
                <c:pt idx="0">
                  <c:v>Org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Sheet9!$F$52:$F$54</c:f>
              <c:strCache>
                <c:ptCount val="3"/>
                <c:pt idx="0">
                  <c:v>1999-2000</c:v>
                </c:pt>
                <c:pt idx="1">
                  <c:v>2004-05</c:v>
                </c:pt>
                <c:pt idx="2">
                  <c:v>2009-10</c:v>
                </c:pt>
              </c:strCache>
            </c:strRef>
          </c:cat>
          <c:val>
            <c:numRef>
              <c:f>Sheet9!$G$52:$G$54</c:f>
              <c:numCache>
                <c:formatCode>0.0</c:formatCode>
                <c:ptCount val="3"/>
                <c:pt idx="0">
                  <c:v>13.634072580645151</c:v>
                </c:pt>
                <c:pt idx="1">
                  <c:v>13.68306010928962</c:v>
                </c:pt>
                <c:pt idx="2">
                  <c:v>15.836592785745326</c:v>
                </c:pt>
              </c:numCache>
            </c:numRef>
          </c:val>
        </c:ser>
        <c:ser>
          <c:idx val="1"/>
          <c:order val="1"/>
          <c:tx>
            <c:strRef>
              <c:f>Sheet9!$H$51</c:f>
              <c:strCache>
                <c:ptCount val="1"/>
                <c:pt idx="0">
                  <c:v>Unorg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Sheet9!$F$52:$F$54</c:f>
              <c:strCache>
                <c:ptCount val="3"/>
                <c:pt idx="0">
                  <c:v>1999-2000</c:v>
                </c:pt>
                <c:pt idx="1">
                  <c:v>2004-05</c:v>
                </c:pt>
                <c:pt idx="2">
                  <c:v>2009-10</c:v>
                </c:pt>
              </c:strCache>
            </c:strRef>
          </c:cat>
          <c:val>
            <c:numRef>
              <c:f>Sheet9!$H$52:$H$54</c:f>
              <c:numCache>
                <c:formatCode>0.0</c:formatCode>
                <c:ptCount val="3"/>
                <c:pt idx="0">
                  <c:v>86.365927419354819</c:v>
                </c:pt>
                <c:pt idx="1">
                  <c:v>86.316939890710387</c:v>
                </c:pt>
                <c:pt idx="2">
                  <c:v>84.163407214254534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934016"/>
        <c:axId val="38935552"/>
      </c:barChart>
      <c:catAx>
        <c:axId val="38934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8935552"/>
        <c:crosses val="autoZero"/>
        <c:auto val="1"/>
        <c:lblAlgn val="ctr"/>
        <c:lblOffset val="100"/>
        <c:noMultiLvlLbl val="0"/>
      </c:catAx>
      <c:valAx>
        <c:axId val="38935552"/>
        <c:scaling>
          <c:orientation val="minMax"/>
          <c:max val="90"/>
          <c:min val="1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8934016"/>
        <c:crosses val="autoZero"/>
        <c:crossBetween val="between"/>
        <c:majorUnit val="8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53411-534B-4718-8BD7-F383113E6AF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1B5AC-8B0C-4CBF-A69F-D8E7780C9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337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3093C-5225-4CC5-A338-0AE9CD06ED4F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26F48-EC6B-4032-88A0-19C3FA5E1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764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26F48-EC6B-4032-88A0-19C3FA5E15F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26F48-EC6B-4032-88A0-19C3FA5E15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26F48-EC6B-4032-88A0-19C3FA5E15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BDDB27-2581-46F8-A0AC-6AD204211AE3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3B41-7B6C-4047-8693-7E5B842EA574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A18-AA72-406A-AB31-D9DB844CE190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2ED-21CA-415F-8364-0497C9ADCAC0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E436-3357-405D-9E75-E44454BAC50F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7D9-7D61-443E-808F-14497E609C9F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269B3-11C5-4FC3-BC71-7CCD84AE9652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IAMR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A01B2F5-25B1-430F-A6F8-B831F61EE4CC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12F-837F-4C89-A068-B3FB3CB3FBDB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185-BF8C-4B3E-A248-7BAC49BA5B29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9B8-4EAB-4AEA-9289-3BB51CE46C90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E73A5F-CAAD-4277-91D7-BFBF52E4A334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IAMR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antosh.mehrotra@nic.in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Leveraging Employment Growth: 12</a:t>
            </a:r>
            <a:r>
              <a:rPr lang="en-US" baseline="30000" dirty="0" smtClean="0"/>
              <a:t>th</a:t>
            </a:r>
            <a:r>
              <a:rPr lang="en-US" dirty="0" smtClean="0"/>
              <a:t> Five Year Plan and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5864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Issues and Challenges – 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Dr. Santosh Mehrotra, Director General, Institute of Applied Manpower </a:t>
            </a:r>
            <a:r>
              <a:rPr lang="en-US" dirty="0" smtClean="0">
                <a:solidFill>
                  <a:srgbClr val="002060"/>
                </a:solidFill>
              </a:rPr>
              <a:t>Research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38200" cy="828675"/>
          </a:xfrm>
          <a:prstGeom prst="rect">
            <a:avLst/>
          </a:prstGeom>
          <a:solidFill>
            <a:srgbClr val="D6E3BC"/>
          </a:solidFill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152400"/>
            <a:ext cx="886846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6172199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you would like to cite this presentation, please first email Dr. </a:t>
            </a:r>
            <a:r>
              <a:rPr lang="en-US" sz="1400" dirty="0" err="1" smtClean="0"/>
              <a:t>Mehrotra</a:t>
            </a:r>
            <a:r>
              <a:rPr lang="en-US" sz="1400" dirty="0" smtClean="0"/>
              <a:t> at </a:t>
            </a:r>
            <a:r>
              <a:rPr lang="en-US" sz="1400" dirty="0" smtClean="0">
                <a:hlinkClick r:id="rId5"/>
              </a:rPr>
              <a:t>santosh.mehrotra@nic.in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Positive news 2: regular wage &amp; salaried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emp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rising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Regular wage &amp; salaried </a:t>
            </a:r>
            <a:r>
              <a:rPr lang="en-US" dirty="0" err="1" smtClean="0"/>
              <a:t>empl</a:t>
            </a:r>
            <a:r>
              <a:rPr lang="en-US" dirty="0" smtClean="0"/>
              <a:t> rising, albeit marginally</a:t>
            </a:r>
          </a:p>
          <a:p>
            <a:endParaRPr lang="en-US" dirty="0" smtClean="0"/>
          </a:p>
          <a:p>
            <a:r>
              <a:rPr lang="en-US" dirty="0" smtClean="0"/>
              <a:t>Rise in share of casual labour</a:t>
            </a:r>
          </a:p>
          <a:p>
            <a:endParaRPr lang="en-US" dirty="0" smtClean="0"/>
          </a:p>
          <a:p>
            <a:r>
              <a:rPr lang="en-US" dirty="0" smtClean="0"/>
              <a:t>Rising consumption exp, hence falling poverty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0" y="1752600"/>
          <a:ext cx="4572000" cy="502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Positive news 3: rising share of enterprises employing more than 20 workers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Of all non-</a:t>
            </a:r>
            <a:r>
              <a:rPr lang="en-US" dirty="0" err="1" smtClean="0"/>
              <a:t>agri</a:t>
            </a:r>
            <a:r>
              <a:rPr lang="en-US" dirty="0" smtClean="0"/>
              <a:t> workers, share of workers in enterprises employing less than 10 workers declined from 82% in 2004-5 to 76% in 2009-10</a:t>
            </a:r>
          </a:p>
          <a:p>
            <a:endParaRPr lang="en-US" dirty="0" smtClean="0"/>
          </a:p>
          <a:p>
            <a:r>
              <a:rPr lang="en-US" dirty="0" smtClean="0"/>
              <a:t>It was accompanied by rise in share of enterprises employing more than 20 workers</a:t>
            </a:r>
          </a:p>
          <a:p>
            <a:endParaRPr lang="en-US" dirty="0" smtClean="0"/>
          </a:p>
          <a:p>
            <a:r>
              <a:rPr lang="en-US" dirty="0" smtClean="0"/>
              <a:t>This is consistent with falling share of self employed &amp; rise in share of regular &amp; casual </a:t>
            </a:r>
            <a:r>
              <a:rPr lang="en-US" dirty="0" err="1" smtClean="0"/>
              <a:t>emp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228600" y="2249488"/>
          <a:ext cx="43434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of the presentation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Employment growth – positive &amp; negative news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Employment &amp; GVA growth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Agriculture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Industry (manufacturing &amp; non-mfg)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Services 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Structural transformation in the economy</a:t>
            </a:r>
          </a:p>
          <a:p>
            <a:r>
              <a:rPr lang="en-US" dirty="0" smtClean="0"/>
              <a:t>Employment in Organized-unorganized sectors</a:t>
            </a:r>
          </a:p>
          <a:p>
            <a:pPr lvl="1"/>
            <a:r>
              <a:rPr lang="en-US" dirty="0" smtClean="0"/>
              <a:t>Formal informal employment 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Constraints in employment generation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Challenges to be addressed in 12</a:t>
            </a:r>
            <a:r>
              <a:rPr lang="en-US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FYP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Positive news 4: rising share of organized sector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emp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–but still v. low, rising slowly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717987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/>
              <a:t>Share of </a:t>
            </a:r>
            <a:r>
              <a:rPr lang="en-US" sz="2100" dirty="0" err="1" smtClean="0"/>
              <a:t>emp</a:t>
            </a:r>
            <a:r>
              <a:rPr lang="en-US" sz="2100" dirty="0" smtClean="0"/>
              <a:t> in org sector increased from 14% in 1999-2000 &amp; 2004-5 to 16% in 2009-10 - Reflected by rising no. of salaried workers</a:t>
            </a:r>
          </a:p>
          <a:p>
            <a:pPr>
              <a:buNone/>
            </a:pPr>
            <a:r>
              <a:rPr lang="en-US" sz="1800" dirty="0" smtClean="0"/>
              <a:t>(Org sector as defined by NCEUS)</a:t>
            </a:r>
          </a:p>
          <a:p>
            <a:r>
              <a:rPr lang="en-US" sz="2100" dirty="0" smtClean="0"/>
              <a:t>Share of informal </a:t>
            </a:r>
            <a:r>
              <a:rPr lang="en-US" sz="2100" dirty="0" err="1" smtClean="0"/>
              <a:t>emp</a:t>
            </a:r>
            <a:r>
              <a:rPr lang="en-US" sz="2100" dirty="0" smtClean="0"/>
              <a:t> (</a:t>
            </a:r>
            <a:r>
              <a:rPr lang="en-US" sz="2100" dirty="0" err="1" smtClean="0"/>
              <a:t>emp</a:t>
            </a:r>
            <a:r>
              <a:rPr lang="en-US" sz="2100" dirty="0" smtClean="0"/>
              <a:t> with no social security benefits) is 93%, risen from 91% in 1999-2000 </a:t>
            </a:r>
          </a:p>
          <a:p>
            <a:r>
              <a:rPr lang="en-US" sz="2100" dirty="0" smtClean="0"/>
              <a:t>This share is much higher than other Emerging Market Economies </a:t>
            </a:r>
            <a:r>
              <a:rPr lang="en-US" sz="1800" dirty="0" smtClean="0">
                <a:solidFill>
                  <a:schemeClr val="accent2"/>
                </a:solidFill>
              </a:rPr>
              <a:t>(Brazil 55%, Thailand 60%, </a:t>
            </a:r>
            <a:r>
              <a:rPr lang="en-US" sz="1800" dirty="0" err="1" smtClean="0">
                <a:solidFill>
                  <a:schemeClr val="accent2"/>
                </a:solidFill>
              </a:rPr>
              <a:t>Phillipines</a:t>
            </a:r>
            <a:r>
              <a:rPr lang="en-US" sz="1800" dirty="0" smtClean="0">
                <a:solidFill>
                  <a:schemeClr val="accent2"/>
                </a:solidFill>
              </a:rPr>
              <a:t> 70%)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457200" y="2249488"/>
          <a:ext cx="42672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of the presentation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Employment growth – positive &amp; negative news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Employment &amp; GVA growth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Agriculture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Industry (manufacturing &amp; non-mfg)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Services 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Structural transformation in the economy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Employment in Organized-unorganized sectors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Formal informal employment </a:t>
            </a:r>
          </a:p>
          <a:p>
            <a:r>
              <a:rPr lang="en-US" dirty="0" smtClean="0"/>
              <a:t>Constraints in employment generation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Challenges to be addressed in 12</a:t>
            </a:r>
            <a:r>
              <a:rPr lang="en-US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FYP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Constraints in employment generation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China’s share in world mfg increased from 3% in 1991 to 14% in 2011</a:t>
            </a:r>
          </a:p>
          <a:p>
            <a:pPr lvl="1"/>
            <a:r>
              <a:rPr lang="en-US" dirty="0" smtClean="0"/>
              <a:t>Share of India in world mfg is 2% which increased by 1% in 20 yrs</a:t>
            </a:r>
          </a:p>
          <a:p>
            <a:endParaRPr lang="en-US" dirty="0" smtClean="0"/>
          </a:p>
          <a:p>
            <a:r>
              <a:rPr lang="en-US" dirty="0" smtClean="0"/>
              <a:t>World Economic Forum’s Global Competitiveness Report ranks India 56/142 countries in 2012 (49 in 2010). </a:t>
            </a:r>
          </a:p>
          <a:p>
            <a:pPr lvl="1"/>
            <a:r>
              <a:rPr lang="en-US" dirty="0" smtClean="0"/>
              <a:t>Inadequate Health &amp; </a:t>
            </a:r>
            <a:r>
              <a:rPr lang="en-US" dirty="0" err="1" smtClean="0"/>
              <a:t>Educ</a:t>
            </a:r>
            <a:r>
              <a:rPr lang="en-US" dirty="0" smtClean="0"/>
              <a:t> facilities</a:t>
            </a:r>
          </a:p>
          <a:p>
            <a:pPr lvl="1"/>
            <a:r>
              <a:rPr lang="en-US" dirty="0" smtClean="0"/>
              <a:t>quality of power supply</a:t>
            </a:r>
          </a:p>
          <a:p>
            <a:pPr lvl="1"/>
            <a:r>
              <a:rPr lang="en-US" dirty="0" smtClean="0"/>
              <a:t>Inadequate </a:t>
            </a:r>
            <a:r>
              <a:rPr lang="en-US" dirty="0" err="1" smtClean="0"/>
              <a:t>infrastruc</a:t>
            </a:r>
            <a:r>
              <a:rPr lang="en-US" dirty="0" smtClean="0"/>
              <a:t>, corruption, inefficient bureaucracy, tax regulation &amp; inflation–Labour </a:t>
            </a:r>
            <a:r>
              <a:rPr lang="en-US" dirty="0" err="1" smtClean="0"/>
              <a:t>mkt</a:t>
            </a:r>
            <a:r>
              <a:rPr lang="en-US" dirty="0" smtClean="0"/>
              <a:t> restrictions come later in the list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Constraints in employment generation.. What changed after 2005?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Costs of production escalated heavily because of rising real estate (land) prices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Increasing import dependence because global integration asymmetrically affected mfg whose trade ratio for 2008/9-2010/11 is 180% compared to 20% for services</a:t>
            </a:r>
          </a:p>
          <a:p>
            <a:pPr marL="859536" lvl="1" indent="-457200"/>
            <a:r>
              <a:rPr lang="en-US" sz="2200" dirty="0" smtClean="0"/>
              <a:t>Mfg </a:t>
            </a:r>
            <a:r>
              <a:rPr lang="en-US" sz="2200" dirty="0" err="1" smtClean="0"/>
              <a:t>gr</a:t>
            </a:r>
            <a:r>
              <a:rPr lang="en-US" sz="2200" dirty="0" smtClean="0"/>
              <a:t> faced continuing import competition (imports from China, Korea etc affected domestic producers)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Wage/salary rises sharper post 2005, raising capital intensity of output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of the presentation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Employment growth – positive &amp; negative news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Employment &amp; GVA growth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Agriculture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Industry (manufacturing &amp; non-mfg)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Services 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Structural transformation in the economy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Employment in Organized-unorganized sectors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Formal informal employment 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Constraints in employment generation</a:t>
            </a:r>
          </a:p>
          <a:p>
            <a:r>
              <a:rPr lang="en-US" dirty="0" smtClean="0"/>
              <a:t>Challenges to be addressed in 12</a:t>
            </a:r>
            <a:r>
              <a:rPr lang="en-US" baseline="30000" dirty="0" smtClean="0"/>
              <a:t>th</a:t>
            </a:r>
            <a:r>
              <a:rPr lang="en-US" dirty="0" smtClean="0"/>
              <a:t> FYP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Challenges to be addressed in 12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FYP – </a:t>
            </a:r>
            <a:r>
              <a:rPr lang="en-US" sz="3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seize the Demographic Dividend available only till 2040</a:t>
            </a:r>
            <a:endParaRPr lang="en-US" sz="3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fontScale="70000" lnSpcReduction="20000"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3100" dirty="0" smtClean="0">
                <a:solidFill>
                  <a:schemeClr val="tx1"/>
                </a:solidFill>
              </a:rPr>
              <a:t>By 2022, workforce projected to grow from 460 mn to 570mn.  110 mn job opportunities need to be created over next 12 yrs (less than 10mn per year, not 12.5 mn)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sz="2600" dirty="0" smtClean="0">
                <a:solidFill>
                  <a:srgbClr val="FF0000"/>
                </a:solidFill>
              </a:rPr>
              <a:t>China created jobs in Non-</a:t>
            </a:r>
            <a:r>
              <a:rPr lang="en-US" sz="2600" dirty="0" err="1" smtClean="0">
                <a:solidFill>
                  <a:srgbClr val="FF0000"/>
                </a:solidFill>
              </a:rPr>
              <a:t>agri</a:t>
            </a:r>
            <a:r>
              <a:rPr lang="en-US" sz="2600" dirty="0" smtClean="0">
                <a:solidFill>
                  <a:srgbClr val="FF0000"/>
                </a:solidFill>
              </a:rPr>
              <a:t> to seize DD 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3100" dirty="0" smtClean="0">
                <a:solidFill>
                  <a:schemeClr val="tx1"/>
                </a:solidFill>
              </a:rPr>
              <a:t>How to improve </a:t>
            </a:r>
            <a:r>
              <a:rPr lang="en-US" sz="3100" dirty="0" err="1" smtClean="0">
                <a:solidFill>
                  <a:schemeClr val="tx1"/>
                </a:solidFill>
              </a:rPr>
              <a:t>agri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gr</a:t>
            </a:r>
            <a:r>
              <a:rPr lang="en-US" sz="3100" dirty="0" smtClean="0">
                <a:solidFill>
                  <a:schemeClr val="tx1"/>
                </a:solidFill>
              </a:rPr>
              <a:t> with productivity, diversification &amp; modernization of </a:t>
            </a:r>
            <a:r>
              <a:rPr lang="en-US" sz="3100" dirty="0" err="1" smtClean="0">
                <a:solidFill>
                  <a:schemeClr val="tx1"/>
                </a:solidFill>
              </a:rPr>
              <a:t>agri</a:t>
            </a:r>
            <a:r>
              <a:rPr lang="en-US" sz="3100" dirty="0" smtClean="0">
                <a:solidFill>
                  <a:schemeClr val="tx1"/>
                </a:solidFill>
              </a:rPr>
              <a:t>? – must create </a:t>
            </a:r>
            <a:r>
              <a:rPr lang="en-US" sz="3100" dirty="0" err="1" smtClean="0">
                <a:solidFill>
                  <a:schemeClr val="tx1"/>
                </a:solidFill>
              </a:rPr>
              <a:t>empl</a:t>
            </a:r>
            <a:r>
              <a:rPr lang="en-US" sz="3100" dirty="0" smtClean="0">
                <a:solidFill>
                  <a:schemeClr val="tx1"/>
                </a:solidFill>
              </a:rPr>
              <a:t> in allied </a:t>
            </a:r>
            <a:r>
              <a:rPr lang="en-US" sz="3100" dirty="0" err="1" smtClean="0">
                <a:solidFill>
                  <a:schemeClr val="tx1"/>
                </a:solidFill>
              </a:rPr>
              <a:t>agri</a:t>
            </a:r>
            <a:r>
              <a:rPr lang="en-US" sz="3100" dirty="0" smtClean="0">
                <a:solidFill>
                  <a:schemeClr val="tx1"/>
                </a:solidFill>
              </a:rPr>
              <a:t> activities – need for SD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sz="31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3100" dirty="0" smtClean="0">
                <a:solidFill>
                  <a:schemeClr val="tx1"/>
                </a:solidFill>
              </a:rPr>
              <a:t>With only 6.7 mn job opportunities created in mfg sector in past decade, biggest challenge is to meet targets of NMP</a:t>
            </a:r>
          </a:p>
          <a:p>
            <a:pPr marL="365760" lvl="1" indent="-256032">
              <a:buClr>
                <a:schemeClr val="accent3"/>
              </a:buClr>
              <a:buNone/>
            </a:pPr>
            <a:endParaRPr lang="en-US" sz="31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3100" dirty="0" smtClean="0">
                <a:solidFill>
                  <a:schemeClr val="tx1"/>
                </a:solidFill>
              </a:rPr>
              <a:t>Urgent reforms covering land, power, skill development, regulatory regime &amp; credit facilitation needed for expansion of output &amp; generation of </a:t>
            </a:r>
            <a:r>
              <a:rPr lang="en-US" sz="3100" dirty="0" err="1" smtClean="0">
                <a:solidFill>
                  <a:schemeClr val="tx1"/>
                </a:solidFill>
              </a:rPr>
              <a:t>emp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Challenges for SMEs to be addressed in 12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FYP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lnSpcReduction="10000"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98 % of units with less than Rs 25 </a:t>
            </a:r>
            <a:r>
              <a:rPr lang="en-US" sz="2800" dirty="0" err="1" smtClean="0">
                <a:solidFill>
                  <a:schemeClr val="tx1"/>
                </a:solidFill>
              </a:rPr>
              <a:t>lakhs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invt</a:t>
            </a:r>
            <a:r>
              <a:rPr lang="en-US" sz="2800" dirty="0" smtClean="0">
                <a:solidFill>
                  <a:schemeClr val="tx1"/>
                </a:solidFill>
              </a:rPr>
              <a:t> in plant &amp; machinery also employ less than 10 workers. Access to credit most often hinders expansion plans </a:t>
            </a:r>
            <a:r>
              <a:rPr lang="en-US" sz="2000" dirty="0" smtClean="0">
                <a:solidFill>
                  <a:schemeClr val="tx1"/>
                </a:solidFill>
              </a:rPr>
              <a:t>(discussed in greater detail in last session)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Micro enterprises must receive much greater recognition in terms of </a:t>
            </a:r>
            <a:r>
              <a:rPr lang="en-US" dirty="0" err="1" smtClean="0"/>
              <a:t>promotive</a:t>
            </a:r>
            <a:r>
              <a:rPr lang="en-US" dirty="0" smtClean="0"/>
              <a:t> support during 12</a:t>
            </a:r>
            <a:r>
              <a:rPr lang="en-US" baseline="30000" dirty="0" smtClean="0"/>
              <a:t>th</a:t>
            </a:r>
            <a:r>
              <a:rPr lang="en-US" dirty="0" smtClean="0"/>
              <a:t> Plan than now </a:t>
            </a:r>
          </a:p>
          <a:p>
            <a:endParaRPr lang="en-US" dirty="0" smtClean="0"/>
          </a:p>
          <a:p>
            <a:r>
              <a:rPr lang="en-US" dirty="0" smtClean="0"/>
              <a:t>Cluster based </a:t>
            </a:r>
            <a:r>
              <a:rPr lang="en-US" dirty="0" err="1" smtClean="0"/>
              <a:t>devpt</a:t>
            </a:r>
            <a:r>
              <a:rPr lang="en-US" dirty="0" smtClean="0"/>
              <a:t> strategy (identify &amp; develop innovative clusters) need to be adopted to push </a:t>
            </a:r>
            <a:r>
              <a:rPr lang="en-US" dirty="0" err="1" smtClean="0"/>
              <a:t>gr</a:t>
            </a:r>
            <a:r>
              <a:rPr lang="en-US" dirty="0" smtClean="0"/>
              <a:t> in mfg &amp; services sectors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of the presentation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dirty="0" smtClean="0"/>
              <a:t>Employment growth – positive &amp; negative news</a:t>
            </a:r>
          </a:p>
          <a:p>
            <a:pPr lvl="1"/>
            <a:r>
              <a:rPr lang="en-US" dirty="0" smtClean="0"/>
              <a:t>Employment &amp; GVA growth</a:t>
            </a:r>
          </a:p>
          <a:p>
            <a:pPr lvl="2"/>
            <a:r>
              <a:rPr lang="en-US" dirty="0" smtClean="0"/>
              <a:t>Agriculture</a:t>
            </a:r>
          </a:p>
          <a:p>
            <a:pPr lvl="2"/>
            <a:r>
              <a:rPr lang="en-US" dirty="0" smtClean="0"/>
              <a:t>Industry (manufacturing &amp; non-mfg)</a:t>
            </a:r>
          </a:p>
          <a:p>
            <a:pPr lvl="2"/>
            <a:r>
              <a:rPr lang="en-US" dirty="0" smtClean="0"/>
              <a:t>Services </a:t>
            </a:r>
          </a:p>
          <a:p>
            <a:pPr lvl="1"/>
            <a:r>
              <a:rPr lang="en-US" dirty="0" smtClean="0"/>
              <a:t>Structural transformation in the economy</a:t>
            </a:r>
          </a:p>
          <a:p>
            <a:r>
              <a:rPr lang="en-US" dirty="0" smtClean="0"/>
              <a:t>Employment in Organized-unorganized sectors</a:t>
            </a:r>
          </a:p>
          <a:p>
            <a:pPr lvl="1"/>
            <a:r>
              <a:rPr lang="en-US" dirty="0" smtClean="0"/>
              <a:t>Formal informal employment </a:t>
            </a:r>
          </a:p>
          <a:p>
            <a:r>
              <a:rPr lang="en-US" dirty="0" smtClean="0"/>
              <a:t>Constraints in employment generation</a:t>
            </a:r>
          </a:p>
          <a:p>
            <a:r>
              <a:rPr lang="en-US" dirty="0" smtClean="0"/>
              <a:t>Challenges to be addressed in 12</a:t>
            </a:r>
            <a:r>
              <a:rPr lang="en-US" baseline="30000" dirty="0" smtClean="0"/>
              <a:t>th</a:t>
            </a:r>
            <a:r>
              <a:rPr lang="en-US" dirty="0" smtClean="0"/>
              <a:t> FYP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Challenges to be addressed in 12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FYP to increase female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Creating </a:t>
            </a:r>
            <a:r>
              <a:rPr lang="en-IN" dirty="0" err="1" smtClean="0"/>
              <a:t>emp</a:t>
            </a:r>
            <a:r>
              <a:rPr lang="en-IN" dirty="0" smtClean="0"/>
              <a:t> opportunities for educated females in &amp; around villages (or tier 2/3 towns) – both existing and new entrants to WF</a:t>
            </a:r>
            <a:endParaRPr lang="en-US" dirty="0" smtClean="0"/>
          </a:p>
          <a:p>
            <a:r>
              <a:rPr lang="en-IN" dirty="0" smtClean="0"/>
              <a:t>Imparting skill training which can improve employability of young educated females</a:t>
            </a:r>
          </a:p>
          <a:p>
            <a:pPr lvl="1"/>
            <a:r>
              <a:rPr lang="en-IN" dirty="0" smtClean="0"/>
              <a:t>There are very few women ITIs , also not many courses that girls &amp; women prefer are taught in those ITI s.</a:t>
            </a:r>
          </a:p>
          <a:p>
            <a:pPr lvl="1"/>
            <a:r>
              <a:rPr lang="en-IN" dirty="0" smtClean="0"/>
              <a:t>Girls prefer female trainers – need to ensure female instructors in training institutes</a:t>
            </a:r>
          </a:p>
          <a:p>
            <a:pPr lvl="1"/>
            <a:r>
              <a:rPr lang="en-IN" dirty="0" smtClean="0"/>
              <a:t>Expanding VE from mfg trades to services’</a:t>
            </a:r>
            <a:endParaRPr lang="en-US" dirty="0" smtClean="0"/>
          </a:p>
          <a:p>
            <a:r>
              <a:rPr lang="en-US" dirty="0" smtClean="0"/>
              <a:t>Ensuring a safe working environment – need to create suitable infrastructure (transport facilities, hostels etc) for women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 Challenge to Expand public exp on Health &amp;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Educ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China spent 5% of GDP on health (2010) – India 1.3% of GDP</a:t>
            </a:r>
          </a:p>
          <a:p>
            <a:r>
              <a:rPr lang="en-US" dirty="0" smtClean="0"/>
              <a:t>Industrialized countries: 1880-1980 public exp to GDP ratio rose from 11% to 45%</a:t>
            </a:r>
          </a:p>
          <a:p>
            <a:pPr lvl="1"/>
            <a:r>
              <a:rPr lang="en-US" dirty="0" smtClean="0"/>
              <a:t>Driven by Health &amp; </a:t>
            </a:r>
            <a:r>
              <a:rPr lang="en-US" dirty="0" err="1" smtClean="0"/>
              <a:t>Educ</a:t>
            </a:r>
            <a:r>
              <a:rPr lang="en-US" dirty="0" smtClean="0"/>
              <a:t> exp + Social insurance</a:t>
            </a:r>
          </a:p>
          <a:p>
            <a:pPr lvl="1"/>
            <a:r>
              <a:rPr lang="en-US" dirty="0" smtClean="0"/>
              <a:t>India: Public exp/GDP is 27% (Centre + States), but public spending 5% of GDP on H &amp; E, compared to 12% in industrialized countries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Need to 1st improve health, nutritional &amp; educational status of the population before investing in 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4. Skills challenge-National Policy on Skill Development target of 500 million to be skilled by 2022 ?? Is it realistic?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 definition of ‘skill’ that underlies this estimate</a:t>
            </a:r>
          </a:p>
          <a:p>
            <a:r>
              <a:rPr lang="en-US" dirty="0" smtClean="0"/>
              <a:t>over-estimates no. of those to be skilled in non-</a:t>
            </a:r>
            <a:r>
              <a:rPr lang="en-US" dirty="0" err="1" smtClean="0"/>
              <a:t>agri</a:t>
            </a:r>
            <a:r>
              <a:rPr lang="en-US" dirty="0" smtClean="0"/>
              <a:t> workforce. Assumes majority </a:t>
            </a:r>
            <a:r>
              <a:rPr lang="en-US" dirty="0" err="1" smtClean="0"/>
              <a:t>agri</a:t>
            </a:r>
            <a:r>
              <a:rPr lang="en-US" dirty="0" smtClean="0"/>
              <a:t> workers will exit </a:t>
            </a:r>
            <a:r>
              <a:rPr lang="en-US" dirty="0" err="1" smtClean="0"/>
              <a:t>agri</a:t>
            </a:r>
            <a:endParaRPr lang="en-US" dirty="0" smtClean="0"/>
          </a:p>
          <a:p>
            <a:r>
              <a:rPr lang="en-US" dirty="0" smtClean="0"/>
              <a:t>There were 244mn workers in </a:t>
            </a:r>
            <a:r>
              <a:rPr lang="en-US" dirty="0" err="1" smtClean="0"/>
              <a:t>agri</a:t>
            </a:r>
            <a:r>
              <a:rPr lang="en-US" dirty="0" smtClean="0"/>
              <a:t> (53% of total WF) in 2009-10, &amp; in best case scenario that will fall to 190 </a:t>
            </a:r>
            <a:r>
              <a:rPr lang="en-US" dirty="0" err="1" smtClean="0"/>
              <a:t>mn</a:t>
            </a:r>
            <a:r>
              <a:rPr lang="en-US" dirty="0" smtClean="0"/>
              <a:t> in 2022 (33% of total WF)</a:t>
            </a:r>
          </a:p>
          <a:p>
            <a:r>
              <a:rPr lang="en-US" dirty="0" smtClean="0"/>
              <a:t>no estimate of how many are currently already trained who are in WF; only has estimate of annual flow of training capacity of various ministries &amp; NSDC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latin typeface="Times New Roman" pitchFamily="18" charset="0"/>
                <a:cs typeface="Times New Roman" pitchFamily="18" charset="0"/>
              </a:rPr>
              <a:t>The Scale of the Skills Challenge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National Policy on SD lays out a target of 500 </a:t>
            </a:r>
            <a:r>
              <a:rPr lang="en-US" dirty="0" err="1" smtClean="0"/>
              <a:t>mn</a:t>
            </a:r>
            <a:r>
              <a:rPr lang="en-US" dirty="0" smtClean="0"/>
              <a:t> to be trained</a:t>
            </a:r>
          </a:p>
          <a:p>
            <a:r>
              <a:rPr lang="en-US" dirty="0" smtClean="0"/>
              <a:t>NSDC has a target of 347 </a:t>
            </a:r>
            <a:r>
              <a:rPr lang="en-US" dirty="0" err="1" smtClean="0"/>
              <a:t>mn</a:t>
            </a:r>
            <a:endParaRPr lang="en-US" dirty="0" smtClean="0"/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FYP has laid out a target of skilling additional 50 </a:t>
            </a:r>
            <a:r>
              <a:rPr lang="en-US" dirty="0" err="1" smtClean="0"/>
              <a:t>mn</a:t>
            </a:r>
            <a:r>
              <a:rPr lang="en-US" dirty="0" smtClean="0"/>
              <a:t> by 2016-17 for the additional job opportunities being created</a:t>
            </a:r>
          </a:p>
          <a:p>
            <a:endParaRPr lang="en-US" dirty="0" smtClean="0"/>
          </a:p>
          <a:p>
            <a:r>
              <a:rPr lang="en-US" dirty="0" smtClean="0"/>
              <a:t>IAMR estimates based on NSS data targets skilling 291mn people –taking into a/c both those existing in WF &amp; new entrants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2286000"/>
          <a:ext cx="4572000" cy="426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945"/>
                <a:gridCol w="1995055"/>
              </a:tblGrid>
              <a:tr h="1163245"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Target for 2022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Additional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skilling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requirements (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Formal Vocational Training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VT for those Informally trained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General education higher secondary &amp; beyond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291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Jobless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in period of fastest economic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gr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5181600"/>
          </a:xfrm>
        </p:spPr>
        <p:txBody>
          <a:bodyPr>
            <a:noAutofit/>
          </a:bodyPr>
          <a:lstStyle/>
          <a:p>
            <a:pPr lvl="0" algn="just"/>
            <a:r>
              <a:rPr lang="en-IN" sz="1700" u="sng" dirty="0" smtClean="0"/>
              <a:t>Total </a:t>
            </a:r>
            <a:r>
              <a:rPr lang="en-IN" sz="1700" u="sng" dirty="0" err="1" smtClean="0"/>
              <a:t>emp</a:t>
            </a:r>
            <a:r>
              <a:rPr lang="en-IN" sz="1700" u="sng" dirty="0" smtClean="0"/>
              <a:t>: </a:t>
            </a:r>
            <a:r>
              <a:rPr lang="en-IN" sz="1700" dirty="0" smtClean="0"/>
              <a:t>increase in </a:t>
            </a:r>
            <a:r>
              <a:rPr lang="en-IN" sz="1700" dirty="0" err="1" smtClean="0"/>
              <a:t>empl</a:t>
            </a:r>
            <a:r>
              <a:rPr lang="en-IN" sz="1700" dirty="0" smtClean="0"/>
              <a:t> by </a:t>
            </a:r>
            <a:r>
              <a:rPr lang="en-IN" sz="1700" b="1" dirty="0" smtClean="0"/>
              <a:t>60mn </a:t>
            </a:r>
            <a:r>
              <a:rPr lang="en-IN" sz="1700" dirty="0" smtClean="0"/>
              <a:t>during </a:t>
            </a:r>
            <a:r>
              <a:rPr lang="en-IN" sz="1700" b="1" dirty="0" smtClean="0"/>
              <a:t>2000-05</a:t>
            </a:r>
            <a:r>
              <a:rPr lang="en-IN" sz="1700" dirty="0" smtClean="0"/>
              <a:t>, period of fastest economic </a:t>
            </a:r>
            <a:r>
              <a:rPr lang="en-IN" sz="1700" dirty="0" err="1" smtClean="0"/>
              <a:t>gr</a:t>
            </a:r>
            <a:r>
              <a:rPr lang="en-IN" sz="1700" dirty="0" smtClean="0"/>
              <a:t> 2005-10 witnessed </a:t>
            </a:r>
            <a:r>
              <a:rPr lang="en-IN" sz="1700" b="1" dirty="0" smtClean="0"/>
              <a:t>jobless </a:t>
            </a:r>
            <a:r>
              <a:rPr lang="en-IN" sz="1700" b="1" dirty="0" err="1" smtClean="0"/>
              <a:t>gr</a:t>
            </a:r>
            <a:r>
              <a:rPr lang="en-IN" sz="1700" b="1" dirty="0" smtClean="0"/>
              <a:t> </a:t>
            </a:r>
            <a:r>
              <a:rPr lang="en-IN" sz="1700" dirty="0" smtClean="0"/>
              <a:t>with only </a:t>
            </a:r>
            <a:r>
              <a:rPr lang="en-IN" sz="1700" b="1" dirty="0" smtClean="0"/>
              <a:t>2 mn </a:t>
            </a:r>
            <a:r>
              <a:rPr lang="en-IN" sz="1700" dirty="0" smtClean="0"/>
              <a:t>additional job opportunities created.</a:t>
            </a:r>
          </a:p>
          <a:p>
            <a:pPr lvl="0" algn="just"/>
            <a:r>
              <a:rPr lang="en-IN" sz="1700" u="sng" dirty="0" err="1" smtClean="0"/>
              <a:t>Agri</a:t>
            </a:r>
            <a:r>
              <a:rPr lang="en-IN" sz="1700" u="sng" dirty="0" smtClean="0"/>
              <a:t> </a:t>
            </a:r>
            <a:r>
              <a:rPr lang="en-IN" sz="1700" u="sng" dirty="0" err="1" smtClean="0"/>
              <a:t>emp</a:t>
            </a:r>
            <a:r>
              <a:rPr lang="en-IN" sz="1700" u="sng" dirty="0" smtClean="0"/>
              <a:t>  </a:t>
            </a:r>
            <a:r>
              <a:rPr lang="en-IN" sz="1700" dirty="0" smtClean="0"/>
              <a:t>increased by 21mn in 1</a:t>
            </a:r>
            <a:r>
              <a:rPr lang="en-IN" sz="1700" baseline="30000" dirty="0" smtClean="0"/>
              <a:t>st</a:t>
            </a:r>
            <a:r>
              <a:rPr lang="en-IN" sz="1700" dirty="0" smtClean="0"/>
              <a:t> half of decade, while declined by 14 mn during 2005-10. </a:t>
            </a:r>
          </a:p>
          <a:p>
            <a:pPr algn="just"/>
            <a:r>
              <a:rPr lang="en-IN" sz="1700" u="sng" dirty="0" smtClean="0"/>
              <a:t>Mfg </a:t>
            </a:r>
            <a:r>
              <a:rPr lang="en-IN" sz="1700" u="sng" dirty="0" err="1" smtClean="0"/>
              <a:t>emp</a:t>
            </a:r>
            <a:r>
              <a:rPr lang="en-IN" sz="1700" u="sng" dirty="0" smtClean="0"/>
              <a:t> </a:t>
            </a:r>
            <a:r>
              <a:rPr lang="en-IN" sz="1700" dirty="0" smtClean="0"/>
              <a:t>increased by 12mn in 1st half, but </a:t>
            </a:r>
            <a:r>
              <a:rPr lang="en-IN" sz="1700" b="1" dirty="0" smtClean="0"/>
              <a:t>declined by 5mn </a:t>
            </a:r>
            <a:r>
              <a:rPr lang="en-IN" sz="1700" dirty="0" smtClean="0"/>
              <a:t>in next half - increase of </a:t>
            </a:r>
            <a:r>
              <a:rPr lang="en-IN" sz="1700" b="1" dirty="0" smtClean="0"/>
              <a:t>6.7 mn workers in decade</a:t>
            </a:r>
            <a:r>
              <a:rPr lang="en-IN" sz="1700" dirty="0" smtClean="0"/>
              <a:t>. </a:t>
            </a:r>
          </a:p>
          <a:p>
            <a:pPr lvl="1" algn="just"/>
            <a:r>
              <a:rPr lang="en-US" sz="1700" dirty="0" smtClean="0"/>
              <a:t>National Manufacturing Policy targets mfg </a:t>
            </a:r>
            <a:r>
              <a:rPr lang="en-US" sz="1700" dirty="0" err="1" smtClean="0"/>
              <a:t>emp</a:t>
            </a:r>
            <a:r>
              <a:rPr lang="en-US" sz="1700" dirty="0" smtClean="0"/>
              <a:t> of 100 mn by 2025</a:t>
            </a:r>
          </a:p>
          <a:p>
            <a:pPr algn="just"/>
            <a:r>
              <a:rPr lang="en-IN" sz="1700" u="sng" dirty="0" smtClean="0"/>
              <a:t>Services </a:t>
            </a:r>
            <a:r>
              <a:rPr lang="en-IN" sz="1700" u="sng" dirty="0" err="1" smtClean="0"/>
              <a:t>emp</a:t>
            </a:r>
            <a:r>
              <a:rPr lang="en-IN" sz="1700" dirty="0" smtClean="0"/>
              <a:t> increased dramatically in 1st half (19 mn) while it increased by only 3.5 mn in 2004-5 – 2009-10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4419600" y="1447800"/>
          <a:ext cx="449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Only saving grace in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construction sector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N" dirty="0" smtClean="0"/>
              <a:t>Rise in investment in infrastructure from 4.4% of GDP (2007-8) to 7.5% in terminal yr of 11</a:t>
            </a:r>
            <a:r>
              <a:rPr lang="en-IN" baseline="30000" dirty="0" smtClean="0"/>
              <a:t>th</a:t>
            </a:r>
            <a:r>
              <a:rPr lang="en-IN" dirty="0" smtClean="0"/>
              <a:t> Plan (2011-12) resulted in massive rise in construction </a:t>
            </a:r>
            <a:r>
              <a:rPr lang="en-IN" dirty="0" err="1" smtClean="0"/>
              <a:t>emp</a:t>
            </a:r>
            <a:endParaRPr lang="en-IN" dirty="0" smtClean="0"/>
          </a:p>
          <a:p>
            <a:pPr lvl="0"/>
            <a:endParaRPr lang="en-IN" dirty="0" smtClean="0"/>
          </a:p>
          <a:p>
            <a:pPr lvl="0"/>
            <a:r>
              <a:rPr lang="en-IN" dirty="0" smtClean="0"/>
              <a:t>Those moving out of </a:t>
            </a:r>
            <a:r>
              <a:rPr lang="en-IN" dirty="0" err="1" smtClean="0"/>
              <a:t>agri</a:t>
            </a:r>
            <a:r>
              <a:rPr lang="en-IN" dirty="0" smtClean="0"/>
              <a:t> found work in construction (even org segment) -rise in </a:t>
            </a:r>
            <a:r>
              <a:rPr lang="en-IN" dirty="0" err="1" smtClean="0"/>
              <a:t>emp</a:t>
            </a:r>
            <a:r>
              <a:rPr lang="en-IN" dirty="0" smtClean="0"/>
              <a:t> by 26.5 mn workers during 2000-10 – 8.5 mn during 2000-05 &amp; 18 mn during 2005-10. </a:t>
            </a:r>
          </a:p>
          <a:p>
            <a:pPr lvl="0"/>
            <a:endParaRPr lang="en-IN" dirty="0" smtClean="0"/>
          </a:p>
          <a:p>
            <a:pPr marL="365125" lvl="0" indent="-244475"/>
            <a:r>
              <a:rPr lang="en-IN" dirty="0" err="1" smtClean="0"/>
              <a:t>Emp</a:t>
            </a:r>
            <a:r>
              <a:rPr lang="en-IN" dirty="0" smtClean="0"/>
              <a:t> in construction roads, highways, ports, housing etc) likely to expand with </a:t>
            </a:r>
            <a:r>
              <a:rPr lang="en-IN" dirty="0" err="1" smtClean="0"/>
              <a:t>invt</a:t>
            </a:r>
            <a:r>
              <a:rPr lang="en-IN" dirty="0" smtClean="0"/>
              <a:t> in </a:t>
            </a:r>
            <a:r>
              <a:rPr lang="en-IN" dirty="0" err="1" smtClean="0"/>
              <a:t>infrastruc</a:t>
            </a:r>
            <a:r>
              <a:rPr lang="en-IN" dirty="0" smtClean="0"/>
              <a:t> to continue to grow from total $500 </a:t>
            </a:r>
            <a:r>
              <a:rPr lang="en-IN" dirty="0" err="1" smtClean="0"/>
              <a:t>bn</a:t>
            </a:r>
            <a:r>
              <a:rPr lang="en-IN" dirty="0" smtClean="0"/>
              <a:t> during 11</a:t>
            </a:r>
            <a:r>
              <a:rPr lang="en-IN" baseline="30000" dirty="0" smtClean="0"/>
              <a:t>th</a:t>
            </a:r>
            <a:r>
              <a:rPr lang="en-IN" dirty="0" smtClean="0"/>
              <a:t> Plan to $1 </a:t>
            </a:r>
            <a:r>
              <a:rPr lang="en-IN" dirty="0" err="1" smtClean="0"/>
              <a:t>trn</a:t>
            </a:r>
            <a:r>
              <a:rPr lang="en-IN" dirty="0" smtClean="0"/>
              <a:t> in 12</a:t>
            </a:r>
            <a:r>
              <a:rPr lang="en-IN" baseline="30000" dirty="0" smtClean="0"/>
              <a:t>th</a:t>
            </a:r>
            <a:r>
              <a:rPr lang="en-IN" dirty="0" smtClean="0"/>
              <a:t> Plan, nearly 10 % of GDP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Employment elasticity of output falling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2249488"/>
          <a:ext cx="4267200" cy="2932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</a:tblGrid>
              <a:tr h="46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/>
                        </a:rPr>
                        <a:t>Sectors</a:t>
                      </a:r>
                    </a:p>
                  </a:txBody>
                  <a:tcPr marL="7792" marR="7792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latin typeface="Times New Roman"/>
                        </a:rPr>
                        <a:t>2000-2005</a:t>
                      </a:r>
                      <a:endParaRPr lang="en-US" sz="1600" b="1" i="0" u="none" strike="noStrike" dirty="0">
                        <a:latin typeface="Times New Roman"/>
                      </a:endParaRPr>
                    </a:p>
                  </a:txBody>
                  <a:tcPr marL="7792" marR="779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latin typeface="Times New Roman"/>
                        </a:rPr>
                        <a:t>2005-2010</a:t>
                      </a:r>
                      <a:endParaRPr lang="en-US" sz="1600" b="1" i="0" u="none" strike="noStrike" dirty="0">
                        <a:latin typeface="Times New Roman"/>
                      </a:endParaRPr>
                    </a:p>
                  </a:txBody>
                  <a:tcPr marL="7792" marR="7792" marT="9525" marB="0" anchor="ctr"/>
                </a:tc>
              </a:tr>
              <a:tr h="46242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Agriculture</a:t>
                      </a:r>
                    </a:p>
                  </a:txBody>
                  <a:tcPr marL="7792" marR="7792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Times New Roman"/>
                        </a:rPr>
                        <a:t>0.84</a:t>
                      </a:r>
                    </a:p>
                  </a:txBody>
                  <a:tcPr marL="7792" marR="779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/>
                        </a:rPr>
                        <a:t>-0.37</a:t>
                      </a:r>
                    </a:p>
                  </a:txBody>
                  <a:tcPr marL="7792" marR="7792" marT="9525" marB="0" anchor="ctr"/>
                </a:tc>
              </a:tr>
              <a:tr h="46242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Manufacturing</a:t>
                      </a:r>
                    </a:p>
                  </a:txBody>
                  <a:tcPr marL="7792" marR="7792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Times New Roman"/>
                        </a:rPr>
                        <a:t>0.76</a:t>
                      </a:r>
                    </a:p>
                  </a:txBody>
                  <a:tcPr marL="7792" marR="779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/>
                        </a:rPr>
                        <a:t>-0.21</a:t>
                      </a:r>
                    </a:p>
                  </a:txBody>
                  <a:tcPr marL="7792" marR="7792" marT="9525" marB="0" anchor="ctr"/>
                </a:tc>
              </a:tr>
              <a:tr h="6199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Non manufacturing </a:t>
                      </a:r>
                    </a:p>
                  </a:txBody>
                  <a:tcPr marL="7792" marR="7792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Times New Roman"/>
                        </a:rPr>
                        <a:t>0.92</a:t>
                      </a:r>
                    </a:p>
                  </a:txBody>
                  <a:tcPr marL="7792" marR="779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/>
                        </a:rPr>
                        <a:t>1.26</a:t>
                      </a:r>
                    </a:p>
                  </a:txBody>
                  <a:tcPr marL="7792" marR="7792" marT="9525" marB="0" anchor="ctr"/>
                </a:tc>
              </a:tr>
              <a:tr h="46242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Services</a:t>
                      </a:r>
                    </a:p>
                  </a:txBody>
                  <a:tcPr marL="7792" marR="7792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Times New Roman"/>
                        </a:rPr>
                        <a:t>0.45</a:t>
                      </a:r>
                    </a:p>
                  </a:txBody>
                  <a:tcPr marL="7792" marR="779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/>
                        </a:rPr>
                        <a:t>0.06</a:t>
                      </a:r>
                    </a:p>
                  </a:txBody>
                  <a:tcPr marL="7792" marR="7792" marT="9525" marB="0" anchor="ctr"/>
                </a:tc>
              </a:tr>
              <a:tr h="46242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7792" marR="7792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0.44</a:t>
                      </a:r>
                    </a:p>
                  </a:txBody>
                  <a:tcPr marL="7792" marR="779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7792" marR="7792" marT="9525" marB="0" anchor="ctr"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Employment elasticity of output (defined as </a:t>
            </a:r>
            <a:r>
              <a:rPr lang="en-US" dirty="0" err="1" smtClean="0"/>
              <a:t>emp</a:t>
            </a:r>
            <a:r>
              <a:rPr lang="en-US" dirty="0" smtClean="0"/>
              <a:t> growth for 1% growth in GVA) is falling</a:t>
            </a:r>
          </a:p>
          <a:p>
            <a:endParaRPr lang="en-US" dirty="0" smtClean="0"/>
          </a:p>
          <a:p>
            <a:r>
              <a:rPr lang="en-US" dirty="0" smtClean="0"/>
              <a:t>Reflects jobless growth in economy with nearly 8% growth in GDP per annum during 2002-12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Limited growth in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explained by declining Subsidiary Status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PS: activity status on which person spent relatively longer time (major time criterion) during the year (&gt;180 days)</a:t>
            </a:r>
          </a:p>
          <a:p>
            <a:endParaRPr lang="en-US" dirty="0" smtClean="0"/>
          </a:p>
          <a:p>
            <a:r>
              <a:rPr lang="en-US" dirty="0" smtClean="0"/>
              <a:t>SS: economic activity for 30 days or more during reference period of 365 days (&gt;30 and &lt;180 days)</a:t>
            </a:r>
          </a:p>
          <a:p>
            <a:r>
              <a:rPr lang="en-US" dirty="0" smtClean="0"/>
              <a:t>Decline by 11mn in SS </a:t>
            </a:r>
            <a:r>
              <a:rPr lang="en-US" dirty="0" err="1" smtClean="0"/>
              <a:t>emp</a:t>
            </a:r>
            <a:r>
              <a:rPr lang="en-US" dirty="0" smtClean="0"/>
              <a:t>, explains limited growth of overall </a:t>
            </a:r>
            <a:r>
              <a:rPr lang="en-US" dirty="0" err="1" smtClean="0"/>
              <a:t>emp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2249488"/>
          <a:ext cx="43434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Mixed News: Declining Child labour, but also female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emp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fallen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While male </a:t>
            </a:r>
            <a:r>
              <a:rPr lang="en-US" dirty="0" err="1" smtClean="0"/>
              <a:t>emp</a:t>
            </a:r>
            <a:r>
              <a:rPr lang="en-US" dirty="0" smtClean="0"/>
              <a:t> increased by 23.2 mn during 2005-10, female </a:t>
            </a:r>
            <a:r>
              <a:rPr lang="en-US" dirty="0" err="1" smtClean="0"/>
              <a:t>emp</a:t>
            </a:r>
            <a:r>
              <a:rPr lang="en-US" dirty="0" smtClean="0"/>
              <a:t> declined by 20.7 mn, during 2005-10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/>
              <a:t>female LFPRs decline from 29% to 23% </a:t>
            </a:r>
            <a:r>
              <a:rPr lang="en-US" sz="2000" dirty="0" smtClean="0"/>
              <a:t>(for all age groups)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44 % explained by increasing participation in educational institutes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31% opted out for attending to domestic activities</a:t>
            </a:r>
          </a:p>
          <a:p>
            <a:r>
              <a:rPr lang="en-US" dirty="0" smtClean="0"/>
              <a:t>Incidence of child labour has consistently declined from 6% in 1993-4 to 3% in 2004-5, further to 2% in 2009-10 – largely explained by rising enrolments &amp; retention in school </a:t>
            </a:r>
            <a:r>
              <a:rPr lang="en-US" dirty="0" err="1" smtClean="0"/>
              <a:t>educ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Mixed News: Structural transformation in eco happening - though slowly 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en-US" sz="1600" dirty="0" smtClean="0"/>
              <a:t>Requires that share of </a:t>
            </a:r>
            <a:r>
              <a:rPr lang="en-US" sz="1600" dirty="0" err="1" smtClean="0"/>
              <a:t>agri</a:t>
            </a:r>
            <a:r>
              <a:rPr lang="en-US" sz="1600" dirty="0" smtClean="0"/>
              <a:t> in output &amp; </a:t>
            </a:r>
            <a:r>
              <a:rPr lang="en-US" sz="1600" dirty="0" err="1" smtClean="0"/>
              <a:t>empl</a:t>
            </a:r>
            <a:r>
              <a:rPr lang="en-US" sz="1600" dirty="0" smtClean="0"/>
              <a:t> declines over time, and share of industry &amp; services increases correspondingly</a:t>
            </a:r>
          </a:p>
          <a:p>
            <a:r>
              <a:rPr lang="en-US" sz="1600" dirty="0" smtClean="0"/>
              <a:t>While share of </a:t>
            </a:r>
            <a:r>
              <a:rPr lang="en-US" sz="1600" dirty="0" err="1" smtClean="0"/>
              <a:t>agri</a:t>
            </a:r>
            <a:r>
              <a:rPr lang="en-US" sz="1600" dirty="0" smtClean="0"/>
              <a:t> in GDP has fallen, 53% of workers in </a:t>
            </a:r>
            <a:r>
              <a:rPr lang="en-US" sz="1600" dirty="0" err="1" smtClean="0"/>
              <a:t>agri</a:t>
            </a:r>
            <a:r>
              <a:rPr lang="en-US" sz="1600" dirty="0" smtClean="0"/>
              <a:t> are still engaged in producing 15% of GDP- contrast to 40% </a:t>
            </a:r>
            <a:r>
              <a:rPr lang="en-US" sz="1600" dirty="0" err="1" smtClean="0"/>
              <a:t>agr</a:t>
            </a:r>
            <a:r>
              <a:rPr lang="en-US" sz="1600" dirty="0" smtClean="0"/>
              <a:t> workers producing 10% of GDP in China  </a:t>
            </a:r>
          </a:p>
          <a:p>
            <a:endParaRPr lang="en-US" sz="14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0" y="2286000"/>
          <a:ext cx="4495800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48200" y="2362200"/>
          <a:ext cx="4343400" cy="441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Positive news 1: falling unemployment rate &amp; rising real wages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228600" y="2249488"/>
          <a:ext cx="4495801" cy="346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  <a:gridCol w="1072738"/>
                <a:gridCol w="153267"/>
                <a:gridCol w="1364796"/>
              </a:tblGrid>
              <a:tr h="402227"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Unemp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rate (%)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(CDS)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Salaries &amp; Wages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18" marR="4911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Regular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Casual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</a:tr>
              <a:tr h="545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(Rs. Per day, for male rural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workers)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9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1993-94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6.06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33.23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13.17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9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1999-00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7.31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46.98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16.78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9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2004-05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8.2</a:t>
                      </a:r>
                      <a:endParaRPr lang="en-US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45.43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17.25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9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2009-10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6.6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50.44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20.55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9118" marR="4911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Unemployment by Current Daily Status measure has declined</a:t>
            </a:r>
          </a:p>
          <a:p>
            <a:endParaRPr lang="en-US" dirty="0" smtClean="0"/>
          </a:p>
          <a:p>
            <a:r>
              <a:rPr lang="en-US" dirty="0" smtClean="0"/>
              <a:t>Real wages are rising, not just in salaried work, but also in casual work</a:t>
            </a:r>
          </a:p>
          <a:p>
            <a:endParaRPr lang="en-US" dirty="0" smtClean="0"/>
          </a:p>
          <a:p>
            <a:r>
              <a:rPr lang="en-US" dirty="0" smtClean="0"/>
              <a:t>Average number of months without work in the past year for casual workers declined between 2004-05 and 2009-10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1447</TotalTime>
  <Words>1915</Words>
  <Application>Microsoft Office PowerPoint</Application>
  <PresentationFormat>On-screen Show (4:3)</PresentationFormat>
  <Paragraphs>240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Leveraging Employment Growth: 12th Five Year Plan and beyond</vt:lpstr>
      <vt:lpstr>Structure of the presentation</vt:lpstr>
      <vt:lpstr>Jobless gr in period of fastest economic gr</vt:lpstr>
      <vt:lpstr>Only saving grace in emp gr – construction sector</vt:lpstr>
      <vt:lpstr>Employment elasticity of output falling </vt:lpstr>
      <vt:lpstr>Limited growth in emp explained by declining Subsidiary Status emp</vt:lpstr>
      <vt:lpstr>Mixed News: Declining Child labour, but also female emp fallen</vt:lpstr>
      <vt:lpstr>Mixed News: Structural transformation in eco happening - though slowly  </vt:lpstr>
      <vt:lpstr>Positive news 1: falling unemployment rate &amp; rising real wages</vt:lpstr>
      <vt:lpstr>Positive news 2: regular wage &amp; salaried emp rising  </vt:lpstr>
      <vt:lpstr>Positive news 3: rising share of enterprises employing more than 20 workers</vt:lpstr>
      <vt:lpstr>Structure of the presentation</vt:lpstr>
      <vt:lpstr>Positive news 4: rising share of organized sector emp –but still v. low, rising slowly</vt:lpstr>
      <vt:lpstr>Structure of the presentation</vt:lpstr>
      <vt:lpstr>Constraints in employment generation</vt:lpstr>
      <vt:lpstr>Constraints in employment generation.. What changed after 2005?</vt:lpstr>
      <vt:lpstr>Structure of the presentation</vt:lpstr>
      <vt:lpstr>Challenges to be addressed in 12th FYP – seize the Demographic Dividend available only till 2040</vt:lpstr>
      <vt:lpstr>1. Challenges for SMEs to be addressed in 12th FYP</vt:lpstr>
      <vt:lpstr>2. Challenges to be addressed in 12th FYP to increase female emp</vt:lpstr>
      <vt:lpstr>3. Challenge to Expand public exp on Health &amp; Educ</vt:lpstr>
      <vt:lpstr>4. Skills challenge-National Policy on Skill Development target of 500 million to be skilled by 2022 ?? Is it realistic?  </vt:lpstr>
      <vt:lpstr>The Scale of the Skills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ankita</dc:creator>
  <cp:lastModifiedBy>Jordan Bernhardt</cp:lastModifiedBy>
  <cp:revision>617</cp:revision>
  <dcterms:created xsi:type="dcterms:W3CDTF">2006-08-16T00:00:00Z</dcterms:created>
  <dcterms:modified xsi:type="dcterms:W3CDTF">2013-05-07T14:28:53Z</dcterms:modified>
</cp:coreProperties>
</file>